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6"/>
  </p:notesMasterIdLst>
  <p:sldIdLst>
    <p:sldId id="256" r:id="rId2"/>
    <p:sldId id="272" r:id="rId3"/>
    <p:sldId id="269" r:id="rId4"/>
    <p:sldId id="270" r:id="rId5"/>
    <p:sldId id="273" r:id="rId6"/>
    <p:sldId id="274" r:id="rId7"/>
    <p:sldId id="275" r:id="rId8"/>
    <p:sldId id="276" r:id="rId9"/>
    <p:sldId id="271" r:id="rId10"/>
    <p:sldId id="262" r:id="rId11"/>
    <p:sldId id="263" r:id="rId12"/>
    <p:sldId id="268" r:id="rId13"/>
    <p:sldId id="277" r:id="rId14"/>
    <p:sldId id="265" r:id="rId15"/>
    <p:sldId id="278" r:id="rId16"/>
    <p:sldId id="285" r:id="rId17"/>
    <p:sldId id="284" r:id="rId18"/>
    <p:sldId id="283" r:id="rId19"/>
    <p:sldId id="291" r:id="rId20"/>
    <p:sldId id="290" r:id="rId21"/>
    <p:sldId id="292" r:id="rId22"/>
    <p:sldId id="279" r:id="rId23"/>
    <p:sldId id="287" r:id="rId24"/>
    <p:sldId id="281" r:id="rId25"/>
    <p:sldId id="282" r:id="rId26"/>
    <p:sldId id="286" r:id="rId27"/>
    <p:sldId id="289" r:id="rId28"/>
    <p:sldId id="280" r:id="rId29"/>
    <p:sldId id="313" r:id="rId30"/>
    <p:sldId id="296" r:id="rId31"/>
    <p:sldId id="298" r:id="rId32"/>
    <p:sldId id="297" r:id="rId33"/>
    <p:sldId id="306" r:id="rId34"/>
    <p:sldId id="304" r:id="rId35"/>
    <p:sldId id="317" r:id="rId36"/>
    <p:sldId id="318" r:id="rId37"/>
    <p:sldId id="326" r:id="rId38"/>
    <p:sldId id="321" r:id="rId39"/>
    <p:sldId id="319" r:id="rId40"/>
    <p:sldId id="320" r:id="rId41"/>
    <p:sldId id="322" r:id="rId42"/>
    <p:sldId id="323" r:id="rId43"/>
    <p:sldId id="324" r:id="rId44"/>
    <p:sldId id="314" r:id="rId45"/>
    <p:sldId id="307" r:id="rId46"/>
    <p:sldId id="308" r:id="rId47"/>
    <p:sldId id="311" r:id="rId48"/>
    <p:sldId id="312" r:id="rId49"/>
    <p:sldId id="310" r:id="rId50"/>
    <p:sldId id="309" r:id="rId51"/>
    <p:sldId id="316" r:id="rId52"/>
    <p:sldId id="315" r:id="rId53"/>
    <p:sldId id="259" r:id="rId54"/>
    <p:sldId id="305" r:id="rId55"/>
    <p:sldId id="266" r:id="rId56"/>
    <p:sldId id="293" r:id="rId57"/>
    <p:sldId id="294" r:id="rId58"/>
    <p:sldId id="295" r:id="rId59"/>
    <p:sldId id="267" r:id="rId60"/>
    <p:sldId id="299" r:id="rId61"/>
    <p:sldId id="300" r:id="rId62"/>
    <p:sldId id="301" r:id="rId63"/>
    <p:sldId id="303" r:id="rId64"/>
    <p:sldId id="302" r:id="rId6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4" d="100"/>
          <a:sy n="114" d="100"/>
        </p:scale>
        <p:origin x="336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230-C6B6-4309-80C9-CAB93D46564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599-38F1-4810-B40C-4564238E6F55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9414-8F33-4E3F-A952-9544504CA7EE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B2E5-B4C8-4FE9-8181-FA32C14418EE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F60-763C-4F84-8F24-DD737445852F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A384-6E8E-4FED-B7E7-E5A1E24200AC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DF62-74E6-4230-B273-D0D3CCDE7E84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05756E-71AC-4422-8513-6CA67E389392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png"/><Relationship Id="rId1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6.jpe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RtvdIs3SIY?feature=oembe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r>
              <a:rPr lang="ko-KR" altLang="en-US" dirty="0"/>
              <a:t>논문 이해</a:t>
            </a:r>
            <a:endParaRPr lang="en-US" altLang="ko-KR" dirty="0"/>
          </a:p>
          <a:p>
            <a:r>
              <a:rPr lang="ko-KR" altLang="en-US" dirty="0"/>
              <a:t>비용의 최소화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45934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수학은 언어이다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수학은 전세계 표준의 과학</a:t>
            </a:r>
            <a:r>
              <a:rPr lang="en-US" altLang="ko-KR" sz="2000" dirty="0"/>
              <a:t> </a:t>
            </a:r>
            <a:r>
              <a:rPr lang="ko-KR" altLang="en-US" sz="2000" dirty="0"/>
              <a:t>및 공학용 언어이다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수학은 피라미드형 언어이다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000" dirty="0"/>
              <a:t>수학은 공리로 부터 출발한다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공리</a:t>
            </a:r>
            <a:r>
              <a:rPr lang="en-US" altLang="ko-KR" sz="2000" dirty="0"/>
              <a:t>(</a:t>
            </a:r>
            <a:r>
              <a:rPr lang="ko-KR" altLang="en-US" sz="2000" dirty="0"/>
              <a:t>公理</a:t>
            </a:r>
            <a:r>
              <a:rPr lang="en-US" altLang="ko-KR" sz="2000" dirty="0"/>
              <a:t>, axiom)</a:t>
            </a:r>
            <a:r>
              <a:rPr lang="ko-KR" altLang="en-US" sz="2000" dirty="0"/>
              <a:t>는 어떤 이론체계에서 가장 기초적인 근거가 되는 명제</a:t>
            </a:r>
            <a:r>
              <a:rPr lang="en-US" altLang="ko-KR" sz="2000" dirty="0"/>
              <a:t>(</a:t>
            </a:r>
            <a:r>
              <a:rPr lang="ko-KR" altLang="en-US" sz="2000" dirty="0"/>
              <a:t>命題</a:t>
            </a:r>
            <a:r>
              <a:rPr lang="en-US" altLang="ko-KR" sz="2000" dirty="0"/>
              <a:t>)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2000" dirty="0"/>
              <a:t>지식이 참된 것이 되기 위해서는 근거가 필요하나 더 이상 증명되지 않는 명제가 공리이다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정리</a:t>
            </a:r>
            <a:r>
              <a:rPr lang="en-US" altLang="ko-KR" sz="2000" dirty="0"/>
              <a:t>(</a:t>
            </a:r>
            <a:r>
              <a:rPr lang="ko-KR" altLang="en-US" sz="2000" dirty="0"/>
              <a:t>定理</a:t>
            </a:r>
            <a:r>
              <a:rPr lang="en-US" altLang="ko-KR" sz="2000" dirty="0"/>
              <a:t>)</a:t>
            </a:r>
            <a:r>
              <a:rPr lang="ko-KR" altLang="en-US" sz="2000" dirty="0"/>
              <a:t>는 증명된 명제이다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211092"/>
              </a:xfrm>
            </p:spPr>
            <p:txBody>
              <a:bodyPr/>
              <a:lstStyle/>
              <a:p>
                <a:r>
                  <a:rPr lang="ko-KR" altLang="en-US" dirty="0"/>
                  <a:t>직각 삼각형의 면적이 밑변의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211092"/>
              </a:xfrm>
              <a:blipFill>
                <a:blip r:embed="rId2"/>
                <a:stretch>
                  <a:fillRect l="-1285" t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14" y="2866547"/>
            <a:ext cx="3619224" cy="27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7616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/>
            <a:r>
              <a:rPr lang="en-US" dirty="0"/>
              <a:t>A symbol is worth a thousand words.</a:t>
            </a:r>
            <a:endParaRPr lang="en-US" altLang="ko-KR" dirty="0"/>
          </a:p>
          <a:p>
            <a:r>
              <a:rPr lang="ko-KR" altLang="en-US" dirty="0"/>
              <a:t>수학의 기호는 이전 기호를 기반하여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06" y="2115558"/>
            <a:ext cx="5121787" cy="962484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57" y="2236915"/>
            <a:ext cx="6868484" cy="762106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378872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378872"/>
              </a:xfrm>
              <a:blipFill>
                <a:blip r:embed="rId2"/>
                <a:stretch>
                  <a:fillRect l="-1285" t="-6195" b="-1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ttps://ds055uzetaobb.cloudfront.net/brioche/uploads/Fv9rxkzWWN-90675.svg?width=350">
            <a:extLst>
              <a:ext uri="{FF2B5EF4-FFF2-40B4-BE49-F238E27FC236}">
                <a16:creationId xmlns:a16="http://schemas.microsoft.com/office/drawing/2014/main" id="{2DCA2CAF-ACFB-4F76-8A5A-BF9592DF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4" y="3207980"/>
            <a:ext cx="4982151" cy="239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119078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19" y="3642368"/>
            <a:ext cx="3476454" cy="24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(Vector)</a:t>
            </a:r>
            <a:r>
              <a:rPr lang="ko-KR" altLang="en-US" dirty="0"/>
              <a:t>의 일반적 정의</a:t>
            </a:r>
            <a:endParaRPr lang="en-US" altLang="ko-KR" dirty="0"/>
          </a:p>
          <a:p>
            <a:pPr lvl="1"/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597880" y="3116262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 </a:t>
            </a:r>
            <a:r>
              <a:rPr lang="en-US" altLang="ko-KR" i="1"/>
              <a:t>a, b, c, </a:t>
            </a:r>
            <a:r>
              <a:rPr lang="en-US" altLang="ko-KR"/>
              <a:t>0 ∈ </a:t>
            </a:r>
            <a:r>
              <a:rPr lang="en-US" altLang="ko-KR" i="1"/>
              <a:t>ℝ</a:t>
            </a:r>
            <a:r>
              <a:rPr lang="en-US" altLang="ko-KR" baseline="30000"/>
              <a:t>n</a:t>
            </a:r>
            <a:r>
              <a:rPr lang="en-US" altLang="ko-KR"/>
              <a:t> </a:t>
            </a:r>
            <a:r>
              <a:rPr lang="ko-KR" altLang="en-US"/>
              <a:t>에 대하여 다음 성질들이 성립한다</a:t>
            </a:r>
            <a:r>
              <a:rPr lang="en-US" altLang="ko-KR"/>
              <a:t>.</a:t>
            </a:r>
          </a:p>
          <a:p>
            <a:r>
              <a:rPr lang="ko-KR" altLang="en-US"/>
              <a:t>교환</a:t>
            </a:r>
            <a:r>
              <a:rPr lang="en-US" altLang="ko-KR"/>
              <a:t>(commutative)</a:t>
            </a:r>
            <a:r>
              <a:rPr lang="ko-KR" altLang="en-US"/>
              <a:t> 법칙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 i="1"/>
              <a:t>a</a:t>
            </a:r>
            <a:r>
              <a:rPr lang="en-US" altLang="ko-KR"/>
              <a:t> + </a:t>
            </a:r>
            <a:r>
              <a:rPr lang="en-US" altLang="ko-KR" i="1"/>
              <a:t>b</a:t>
            </a:r>
            <a:r>
              <a:rPr lang="en-US" altLang="ko-KR"/>
              <a:t> = </a:t>
            </a:r>
            <a:r>
              <a:rPr lang="en-US" altLang="ko-KR" i="1"/>
              <a:t>b</a:t>
            </a:r>
            <a:r>
              <a:rPr lang="en-US" altLang="ko-KR"/>
              <a:t> + </a:t>
            </a:r>
            <a:r>
              <a:rPr lang="en-US" altLang="ko-KR" i="1"/>
              <a:t>a</a:t>
            </a:r>
          </a:p>
          <a:p>
            <a:r>
              <a:rPr lang="ko-KR" altLang="en-US"/>
              <a:t>결합</a:t>
            </a:r>
            <a:r>
              <a:rPr lang="en-US" altLang="ko-KR"/>
              <a:t>(associative)</a:t>
            </a:r>
            <a:r>
              <a:rPr lang="ko-KR" altLang="en-US"/>
              <a:t> 법칙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(</a:t>
            </a:r>
            <a:r>
              <a:rPr lang="en-US" altLang="ko-KR" i="1"/>
              <a:t>a</a:t>
            </a:r>
            <a:r>
              <a:rPr lang="en-US" altLang="ko-KR"/>
              <a:t> + </a:t>
            </a:r>
            <a:r>
              <a:rPr lang="en-US" altLang="ko-KR" i="1"/>
              <a:t>b</a:t>
            </a:r>
            <a:r>
              <a:rPr lang="en-US" altLang="ko-KR"/>
              <a:t>) + </a:t>
            </a:r>
            <a:r>
              <a:rPr lang="en-US" altLang="ko-KR" i="1"/>
              <a:t>c</a:t>
            </a:r>
            <a:r>
              <a:rPr lang="en-US" altLang="ko-KR"/>
              <a:t> = </a:t>
            </a:r>
            <a:r>
              <a:rPr lang="en-US" altLang="ko-KR" i="1"/>
              <a:t>a</a:t>
            </a:r>
            <a:r>
              <a:rPr lang="en-US" altLang="ko-KR"/>
              <a:t> + (</a:t>
            </a:r>
            <a:r>
              <a:rPr lang="en-US" altLang="ko-KR" i="1"/>
              <a:t>b</a:t>
            </a:r>
            <a:r>
              <a:rPr lang="en-US" altLang="ko-KR"/>
              <a:t> + </a:t>
            </a:r>
            <a:r>
              <a:rPr lang="en-US" altLang="ko-KR" i="1"/>
              <a:t>c</a:t>
            </a:r>
            <a:r>
              <a:rPr lang="en-US" altLang="ko-KR"/>
              <a:t>)</a:t>
            </a:r>
          </a:p>
          <a:p>
            <a:r>
              <a:rPr lang="ko-KR" altLang="en-US"/>
              <a:t>항등원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 i="1"/>
              <a:t>u</a:t>
            </a:r>
            <a:r>
              <a:rPr lang="en-US" altLang="ko-KR"/>
              <a:t> + 0 = </a:t>
            </a:r>
            <a:r>
              <a:rPr lang="en-US" altLang="ko-KR" i="1"/>
              <a:t>u</a:t>
            </a:r>
            <a:endParaRPr lang="en-US" altLang="ko-KR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0490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벡터의 예</a:t>
            </a:r>
            <a:endParaRPr lang="en-US" altLang="ko-KR"/>
          </a:p>
          <a:p>
            <a:pPr lvl="1">
              <a:lnSpc>
                <a:spcPct val="110000"/>
              </a:lnSpc>
            </a:pPr>
            <a:r>
              <a:rPr lang="ko-KR" altLang="en-US"/>
              <a:t>위치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 등</a:t>
            </a:r>
            <a:endParaRPr lang="en-US" altLang="ko-KR"/>
          </a:p>
          <a:p>
            <a:pPr>
              <a:lnSpc>
                <a:spcPct val="110000"/>
              </a:lnSpc>
            </a:pPr>
            <a:r>
              <a:rPr lang="ko-KR" altLang="en-US"/>
              <a:t>벡터가 아닌 것</a:t>
            </a:r>
            <a:endParaRPr lang="en-US" altLang="ko-KR"/>
          </a:p>
          <a:p>
            <a:pPr lvl="1">
              <a:lnSpc>
                <a:spcPct val="110000"/>
              </a:lnSpc>
            </a:pPr>
            <a:r>
              <a:rPr lang="en-US" altLang="ko-KR"/>
              <a:t>3</a:t>
            </a:r>
            <a:r>
              <a:rPr lang="ko-KR" altLang="en-US"/>
              <a:t>축 회전</a:t>
            </a:r>
            <a:r>
              <a:rPr lang="en-US" altLang="ko-KR"/>
              <a:t>, </a:t>
            </a:r>
            <a:r>
              <a:rPr lang="ko-KR" altLang="en-US"/>
              <a:t>사원수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>
            <a:off x="1489062" y="3688171"/>
            <a:ext cx="3903384" cy="1761249"/>
            <a:chOff x="858209" y="3546702"/>
            <a:chExt cx="4974179" cy="23527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209" y="3546702"/>
              <a:ext cx="4974179" cy="2352750"/>
            </a:xfrm>
            <a:prstGeom prst="rect">
              <a:avLst/>
            </a:prstGeom>
          </p:spPr>
        </p:pic>
        <p:sp>
          <p:nvSpPr>
            <p:cNvPr id="8" name="위쪽 화살표 7"/>
            <p:cNvSpPr/>
            <p:nvPr/>
          </p:nvSpPr>
          <p:spPr>
            <a:xfrm rot="4337397">
              <a:off x="2687859" y="2911261"/>
              <a:ext cx="560173" cy="3767659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98" y="3413334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200338" y="2028471"/>
            <a:ext cx="5038486" cy="3440034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/>
              <a:t> </a:t>
            </a:r>
            <a:r>
              <a:rPr lang="en-US" altLang="ko-KR" i="1"/>
              <a:t>n </a:t>
            </a:r>
            <a:r>
              <a:rPr lang="ko-KR" altLang="en-US"/>
              <a:t>개의 숫자 배열의 </a:t>
            </a:r>
            <a:r>
              <a:rPr lang="ko-KR" altLang="en-US" i="1"/>
              <a:t>컬럼</a:t>
            </a:r>
            <a:r>
              <a:rPr lang="ko-KR" altLang="en-US"/>
              <a:t> </a:t>
            </a:r>
            <a:r>
              <a:rPr lang="en-US" altLang="ko-KR"/>
              <a:t>n-vector </a:t>
            </a:r>
            <a:r>
              <a:rPr lang="ko-KR" altLang="en-US"/>
              <a:t>를 아래와 같이 표기한다</a:t>
            </a:r>
            <a:r>
              <a:rPr lang="en-US" altLang="ko-KR"/>
              <a:t>.</a:t>
            </a:r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 </a:t>
            </a:r>
            <a:r>
              <a:rPr lang="en-US" i="1"/>
              <a:t>a</a:t>
            </a:r>
            <a:r>
              <a:rPr lang="en-US" i="1" baseline="-25000"/>
              <a:t>i</a:t>
            </a:r>
            <a:r>
              <a:rPr lang="en-US"/>
              <a:t> </a:t>
            </a:r>
            <a:r>
              <a:rPr lang="ko-KR" altLang="en-US"/>
              <a:t>는 벡터 </a:t>
            </a:r>
            <a:r>
              <a:rPr lang="en-US" altLang="ko-KR" b="1" i="1"/>
              <a:t>a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en-US" altLang="ko-KR" i="1"/>
              <a:t>i</a:t>
            </a:r>
            <a:r>
              <a:rPr lang="ko-KR" altLang="en-US"/>
              <a:t>번째 요소이다</a:t>
            </a:r>
            <a:r>
              <a:rPr lang="en-US" altLang="ko-KR"/>
              <a:t>.</a:t>
            </a:r>
            <a:endParaRPr lang="en-US"/>
          </a:p>
          <a:p>
            <a:r>
              <a:rPr lang="en-US"/>
              <a:t> </a:t>
            </a:r>
            <a:r>
              <a:rPr lang="en-US" altLang="ko-KR" i="1"/>
              <a:t>ℝ</a:t>
            </a:r>
            <a:r>
              <a:rPr lang="en-US"/>
              <a:t> </a:t>
            </a:r>
            <a:r>
              <a:rPr lang="ko-KR" altLang="en-US"/>
              <a:t>은 실수 집합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en-US" altLang="ko-KR" i="1"/>
              <a:t>ℝ</a:t>
            </a:r>
            <a:r>
              <a:rPr lang="en-US" baseline="30000"/>
              <a:t>n</a:t>
            </a:r>
            <a:r>
              <a:rPr lang="en-US"/>
              <a:t> </a:t>
            </a:r>
            <a:r>
              <a:rPr lang="ko-KR" altLang="en-US"/>
              <a:t>은 </a:t>
            </a:r>
            <a:r>
              <a:rPr lang="en-US" altLang="ko-KR" i="1"/>
              <a:t>n</a:t>
            </a:r>
            <a:r>
              <a:rPr lang="en-US" altLang="ko-KR"/>
              <a:t> </a:t>
            </a:r>
            <a:r>
              <a:rPr lang="ko-KR" altLang="en-US"/>
              <a:t>차원 실수 벡터 공간</a:t>
            </a:r>
            <a:r>
              <a:rPr lang="en-US" altLang="ko-KR"/>
              <a:t>.</a:t>
            </a:r>
            <a:endParaRPr lang="en-US" i="1"/>
          </a:p>
          <a:p>
            <a:r>
              <a:rPr lang="ko-KR" altLang="en-US"/>
              <a:t>벡터는 소문자 볼딕체로 표기함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en-US" b="1" i="1"/>
              <a:t>x</a:t>
            </a:r>
            <a:endParaRPr lang="en-US" altLang="ko-KR"/>
          </a:p>
          <a:p>
            <a:r>
              <a:rPr lang="ko-KR" altLang="en-US"/>
              <a:t>벡터 요소는 소문자로 표기함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en-US" i="1"/>
              <a:t>x</a:t>
            </a:r>
            <a:r>
              <a:rPr lang="en-US" baseline="-25000"/>
              <a:t>1</a:t>
            </a:r>
            <a:r>
              <a:rPr lang="en-US"/>
              <a:t> </a:t>
            </a:r>
            <a:r>
              <a:rPr lang="en-US" i="1"/>
              <a:t>, . . . , x</a:t>
            </a:r>
            <a:r>
              <a:rPr lang="en-US" i="1" baseline="-25000"/>
              <a:t>n</a:t>
            </a:r>
            <a:r>
              <a:rPr lang="en-US" i="1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63" y="1764280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체로 표시한다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 err="1"/>
              <a:t>m</a:t>
            </a:r>
            <a:r>
              <a:rPr lang="en-US" altLang="ko-KR" sz="1600" dirty="0" err="1"/>
              <a:t>×</a:t>
            </a:r>
            <a:r>
              <a:rPr lang="en-US" altLang="ko-KR" sz="2000" i="1" dirty="0" err="1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en-US" altLang="ko-KR" sz="2000" dirty="0"/>
              <a:t> 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 err="1"/>
              <a:t>a</a:t>
            </a:r>
            <a:r>
              <a:rPr lang="en-US" sz="2000" i="1" baseline="-25000" dirty="0" err="1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행렬의 </a:t>
            </a:r>
            <a:r>
              <a:rPr lang="en-US" altLang="ko-KR" sz="2000" dirty="0"/>
              <a:t>rank</a:t>
            </a:r>
            <a:r>
              <a:rPr lang="ko-KR" altLang="en-US" sz="2000" dirty="0"/>
              <a:t>는 독립적인 열의 갯수이다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63" y="2661633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8" y="2795897"/>
            <a:ext cx="1305406" cy="1210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980F6B-CD92-4E71-B351-6B0BE7C75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47" y="5294972"/>
            <a:ext cx="2466364" cy="896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8C246-D1E4-4C12-B0DE-289C131D7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065" y="5370842"/>
            <a:ext cx="2611384" cy="881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498" y="4522341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D38CF-B89E-4598-917D-6BEA4D67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15" y="1364853"/>
            <a:ext cx="4181472" cy="15977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B7A4C74-BD74-4D1C-B935-4B06B190623E}"/>
              </a:ext>
            </a:extLst>
          </p:cNvPr>
          <p:cNvGrpSpPr/>
          <p:nvPr/>
        </p:nvGrpSpPr>
        <p:grpSpPr>
          <a:xfrm>
            <a:off x="2372578" y="3341260"/>
            <a:ext cx="4321101" cy="1268835"/>
            <a:chOff x="1039464" y="3429000"/>
            <a:chExt cx="4905975" cy="14749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1244EF-6D39-414D-B55A-805BEE309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464" y="3429000"/>
              <a:ext cx="3143689" cy="14289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BA7926-5426-4211-BF76-425AACE4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9385" y="3484546"/>
              <a:ext cx="1286054" cy="141942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D85012-7293-4162-82AB-121D71A1D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328" y="5831362"/>
            <a:ext cx="1130711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FBDD37-CDC4-4BA5-9D30-7082AF1FF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2578" y="4995028"/>
            <a:ext cx="2248214" cy="44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B661C-03D4-46C5-85E0-F7BEC847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0914" y="5014080"/>
            <a:ext cx="2905530" cy="428685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277314" y="2163751"/>
            <a:ext cx="66013" cy="3850173"/>
          </a:xfrm>
          <a:prstGeom prst="curvedConnector3">
            <a:avLst>
              <a:gd name="adj1" fmla="val -1032533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97654"/>
          </a:xfrm>
        </p:spPr>
        <p:txBody>
          <a:bodyPr/>
          <a:lstStyle/>
          <a:p>
            <a:r>
              <a:rPr lang="ko-KR" altLang="en-US" dirty="0"/>
              <a:t>정방 행렬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ko-KR" altLang="en-US" dirty="0"/>
              <a:t>의 행렬식은 </a:t>
            </a:r>
            <a:r>
              <a:rPr lang="en-US" altLang="ko-KR" dirty="0"/>
              <a:t>|</a:t>
            </a:r>
            <a:r>
              <a:rPr lang="en-US" altLang="ko-KR" b="1" i="1" dirty="0"/>
              <a:t>A</a:t>
            </a:r>
            <a:r>
              <a:rPr lang="en-US" altLang="ko-KR" dirty="0"/>
              <a:t>| </a:t>
            </a:r>
            <a:r>
              <a:rPr lang="ko-KR" altLang="en-US" dirty="0"/>
              <a:t>로 나타낸다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행렬식은 다음과 같은 성질은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3559E-B312-4B16-8772-210EA5DC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3" y="2598836"/>
            <a:ext cx="7650581" cy="33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DA2E-3A7C-4F53-8053-6B5BC87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9A0E67-5FB2-4FA4-BCC4-B3E58C2F9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740" y="1231066"/>
            <a:ext cx="5091056" cy="201475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AA37-A86E-47C1-A3F2-5A49E282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E6D30-956F-4320-BEC7-31FB6696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C3F80-5BCF-4F21-9FF8-2E946806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431E12-C0DB-4ED7-958E-A23CC9B0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40" y="3429000"/>
            <a:ext cx="5300781" cy="799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372F87-2505-4D39-BCAF-C331E906E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40" y="4495262"/>
            <a:ext cx="7223916" cy="191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3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179" y="1492598"/>
            <a:ext cx="2600688" cy="7335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47" y="2853019"/>
            <a:ext cx="7078063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959" y="1452132"/>
            <a:ext cx="5287113" cy="23148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59" y="4694928"/>
            <a:ext cx="1343212" cy="73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613" y="4852112"/>
            <a:ext cx="144800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26265AC1-ED56-4117-986E-BD56CA3E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61" y="2993921"/>
            <a:ext cx="5010588" cy="14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5" b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180252"/>
          </a:xfrm>
        </p:spPr>
        <p:txBody>
          <a:bodyPr>
            <a:normAutofit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41" y="379842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48" y="3798427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28" y="1468462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96" y="3429000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96" y="5069369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914780" y="1843032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5125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83538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06729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응용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43" y="2223257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46" y="5147885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평행 육면체의 체적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724B27-66DC-447E-B58D-AE44F4336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2062" y="1512892"/>
            <a:ext cx="3185144" cy="19052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052" y="3718469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607" y="4470594"/>
            <a:ext cx="513469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 dirty="0"/>
              <a:t>꼭지점의 좌표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를 가진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6AAA1658-D4A4-4D97-8970-7FC9CC0492EC}"/>
              </a:ext>
            </a:extLst>
          </p:cNvPr>
          <p:cNvSpPr/>
          <p:nvPr/>
        </p:nvSpPr>
        <p:spPr>
          <a:xfrm rot="1861278">
            <a:off x="3219929" y="2628743"/>
            <a:ext cx="3191632" cy="289502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∈</a:t>
            </a:r>
          </a:p>
          <a:p>
            <a:pPr marL="0" indent="0">
              <a:buNone/>
            </a:pPr>
            <a:r>
              <a:rPr lang="en-US" altLang="ko-KR" i="1"/>
              <a:t>a, b, c, </a:t>
            </a:r>
            <a:r>
              <a:rPr lang="en-US" altLang="ko-KR"/>
              <a:t>0 ∈ </a:t>
            </a:r>
            <a:r>
              <a:rPr lang="en-US" altLang="ko-KR" i="1"/>
              <a:t>ℝ</a:t>
            </a:r>
            <a:r>
              <a:rPr lang="en-US" altLang="ko-KR" baseline="30000"/>
              <a:t>n</a:t>
            </a:r>
            <a:endParaRPr lang="en-US" altLang="ko-KR"/>
          </a:p>
          <a:p>
            <a:pPr marL="0" indent="0">
              <a:buNone/>
            </a:pPr>
            <a:r>
              <a:rPr lang="en-US" altLang="ko-KR" i="1"/>
              <a:t>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항공 역학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sz="2400" dirty="0"/>
              <a:t>Pixhawk team – Vision based exploration – Zurich 2012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8" name="Online Media 7" title="Outdoor and Indoor Exploration with the PIXHAWK Quadrotor">
            <a:hlinkClick r:id="" action="ppaction://media"/>
            <a:extLst>
              <a:ext uri="{FF2B5EF4-FFF2-40B4-BE49-F238E27FC236}">
                <a16:creationId xmlns:a16="http://schemas.microsoft.com/office/drawing/2014/main" id="{F6A95C0A-57F4-45AC-AC4B-36536E7FFAC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1399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2" descr="https://px4.io/wp-content/uploads/2014/04/1_9_March.png">
            <a:extLst>
              <a:ext uri="{FF2B5EF4-FFF2-40B4-BE49-F238E27FC236}">
                <a16:creationId xmlns:a16="http://schemas.microsoft.com/office/drawing/2014/main" id="{03E7581F-20B0-4A34-90DE-B0DBA6CABB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92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9" y="4082996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94" y="4082995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41811" y="4263437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112" y="414431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11262</TotalTime>
  <Words>1958</Words>
  <Application>Microsoft Office PowerPoint</Application>
  <PresentationFormat>A4 Paper (210x297 mm)</PresentationFormat>
  <Paragraphs>461</Paragraphs>
  <Slides>64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맑은 고딕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기술의 역사 3</vt:lpstr>
      <vt:lpstr>자율 비행 기술의 역사 4</vt:lpstr>
      <vt:lpstr>자율 비행 기술의 역사 5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벡터 물리학적 표기법</vt:lpstr>
      <vt:lpstr>벡터 수학적 표기법</vt:lpstr>
      <vt:lpstr>행렬</vt:lpstr>
      <vt:lpstr>행렬(Matrix)</vt:lpstr>
      <vt:lpstr>행렬 응용</vt:lpstr>
      <vt:lpstr>선형 방정식</vt:lpstr>
      <vt:lpstr>행렬식(Determinant) 1</vt:lpstr>
      <vt:lpstr>행렬식 2</vt:lpstr>
      <vt:lpstr>행렬식 공식 1</vt:lpstr>
      <vt:lpstr>행렬식 공식 2</vt:lpstr>
      <vt:lpstr>과제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</vt:lpstr>
      <vt:lpstr>평행 육면체의 체적</vt:lpstr>
      <vt:lpstr>과제: 폴리곤 면적 구하기</vt:lpstr>
      <vt:lpstr>끝.</vt:lpstr>
      <vt:lpstr>PowerPoint Presentation</vt:lpstr>
      <vt:lpstr>드론 물리학</vt:lpstr>
      <vt:lpstr>전기</vt:lpstr>
      <vt:lpstr>전원 직렬 연결</vt:lpstr>
      <vt:lpstr>전원 병렬 연결</vt:lpstr>
      <vt:lpstr>드론 항공 역학</vt:lpstr>
      <vt:lpstr>PowerPoint Presentation</vt:lpstr>
      <vt:lpstr>드론 개요</vt:lpstr>
      <vt:lpstr>드론의 응용 분야</vt:lpstr>
      <vt:lpstr>드론의 특성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1891</cp:revision>
  <dcterms:created xsi:type="dcterms:W3CDTF">2018-03-04T04:23:51Z</dcterms:created>
  <dcterms:modified xsi:type="dcterms:W3CDTF">2019-07-20T00:32:09Z</dcterms:modified>
</cp:coreProperties>
</file>